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60" r:id="rId12"/>
    <p:sldId id="304" r:id="rId13"/>
    <p:sldId id="307" r:id="rId14"/>
    <p:sldId id="259" r:id="rId15"/>
    <p:sldId id="270" r:id="rId16"/>
    <p:sldId id="303" r:id="rId17"/>
    <p:sldId id="30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7" autoAdjust="0"/>
    <p:restoredTop sz="94660"/>
  </p:normalViewPr>
  <p:slideViewPr>
    <p:cSldViewPr>
      <p:cViewPr varScale="1">
        <p:scale>
          <a:sx n="93" d="100"/>
          <a:sy n="93" d="100"/>
        </p:scale>
        <p:origin x="-11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B0A75-53BF-436C-9173-E0B9FCD5C9F2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A80A-F163-44B9-B84F-065C32FAD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2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Jumeaux</a:t>
            </a:r>
          </a:p>
          <a:p>
            <a:r>
              <a:rPr lang="fr-FR" dirty="0"/>
              <a:t>Tabac</a:t>
            </a:r>
          </a:p>
          <a:p>
            <a:r>
              <a:rPr lang="fr-FR" dirty="0" err="1"/>
              <a:t>Mecanismes</a:t>
            </a:r>
            <a:r>
              <a:rPr lang="fr-FR" dirty="0"/>
              <a:t> d’action     </a:t>
            </a:r>
            <a:r>
              <a:rPr lang="fr-FR" dirty="0">
                <a:sym typeface="Wingdings" panose="05000000000000000000" pitchFamily="2" charset="2"/>
              </a:rPr>
              <a:t> comprendre les mec d’action, les facteurs de risque et les </a:t>
            </a:r>
            <a:r>
              <a:rPr lang="fr-FR" dirty="0" err="1">
                <a:sym typeface="Wingdings" panose="05000000000000000000" pitchFamily="2" charset="2"/>
              </a:rPr>
              <a:t>declencheurs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contrôler l’évolution de la maladie et les symptômes (ex fatigue, psy) (offre élargie, niches, action plus fine)</a:t>
            </a:r>
          </a:p>
          <a:p>
            <a:r>
              <a:rPr lang="fr-F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fin et prédictif de l’évolution (Imagerie, Biomarqueurs…)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A80A-F163-44B9-B84F-065C32FADF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4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A80A-F163-44B9-B84F-065C32FADF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32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A80A-F163-44B9-B84F-065C32FADF3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3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C108A1-6A61-4C0A-B9C4-C2B9FB9F4948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8C94F84-0156-4A72-B1D8-1661458F754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sm.sante.fr/Decisions/Injonctions-decisions-de-police-sanitaire-sanctions-financieres-interdictions-de-publicite-Decisions-de-police-sanitai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758226" y="1572906"/>
            <a:ext cx="6128754" cy="1204306"/>
          </a:xfrm>
        </p:spPr>
        <p:txBody>
          <a:bodyPr/>
          <a:lstStyle/>
          <a:p>
            <a:r>
              <a:rPr lang="fr-FR" dirty="0" smtClean="0"/>
              <a:t>RECHERCHE CLINIQUE DE LA CONCEPTION A LA PARTICIPATION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800" dirty="0" smtClean="0"/>
              <a:t>ASSEMBLE GENERALE DE LA LIGUE CONTRE LA SCLEROSE EN PLAQUES</a:t>
            </a:r>
          </a:p>
          <a:p>
            <a:r>
              <a:rPr lang="fr-FR" sz="800" dirty="0" smtClean="0"/>
              <a:t>Jeudi 6 juin 2019 paris</a:t>
            </a:r>
            <a:endParaRPr lang="fr-FR" sz="800" dirty="0"/>
          </a:p>
        </p:txBody>
      </p:sp>
      <p:pic>
        <p:nvPicPr>
          <p:cNvPr id="17" name="Image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5835" r="22019" b="65754"/>
          <a:stretch/>
        </p:blipFill>
        <p:spPr bwMode="auto">
          <a:xfrm>
            <a:off x="7308304" y="5517232"/>
            <a:ext cx="1512168" cy="1140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4773734-1465-4E35-87C9-A5F2097C4971}"/>
              </a:ext>
            </a:extLst>
          </p:cNvPr>
          <p:cNvSpPr txBox="1"/>
          <p:nvPr/>
        </p:nvSpPr>
        <p:spPr>
          <a:xfrm>
            <a:off x="3851920" y="5826745"/>
            <a:ext cx="2910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Marie </a:t>
            </a:r>
            <a:r>
              <a:rPr lang="fr-FR" sz="1200" dirty="0">
                <a:solidFill>
                  <a:schemeClr val="bg1"/>
                </a:solidFill>
              </a:rPr>
              <a:t>BLANCHERE, PhD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Coordination </a:t>
            </a:r>
            <a:r>
              <a:rPr lang="fr-FR" sz="1200" dirty="0">
                <a:solidFill>
                  <a:schemeClr val="bg1"/>
                </a:solidFill>
              </a:rPr>
              <a:t>des Essais cliniques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Centre </a:t>
            </a:r>
            <a:r>
              <a:rPr lang="fr-FR" sz="1200" dirty="0">
                <a:solidFill>
                  <a:schemeClr val="bg1"/>
                </a:solidFill>
              </a:rPr>
              <a:t>Ressources et Compétences</a:t>
            </a:r>
          </a:p>
          <a:p>
            <a:r>
              <a:rPr lang="fr-FR" sz="1200" dirty="0">
                <a:solidFill>
                  <a:schemeClr val="bg1"/>
                </a:solidFill>
              </a:rPr>
              <a:t>Hôpital de Poissy / Saint Germain en Laye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" y="0"/>
            <a:ext cx="4037253" cy="159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50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EA4AE19-145C-4421-B3E6-BDF0457893D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Entrer dans un essai </a:t>
            </a:r>
            <a:r>
              <a:rPr lang="fr-FR" dirty="0" smtClean="0"/>
              <a:t>thérapeutique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87538CA-DBC7-4864-9A62-6E44E400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67253"/>
            <a:ext cx="7520940" cy="357984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Proposition et présentation par le médecin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Délai de réflexion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Signature d’un consentement éclairé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Visite de screening ou sélection : critères de sélection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Visite de Baseline ou d’Inclusion dans l’étude</a:t>
            </a:r>
          </a:p>
          <a:p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8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Les contraintes et engagements lies aux essais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700808"/>
            <a:ext cx="7520940" cy="2979669"/>
          </a:xfrm>
        </p:spPr>
        <p:txBody>
          <a:bodyPr>
            <a:normAutofit/>
          </a:bodyPr>
          <a:lstStyle/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Consentement = contrat, mais retrait possible à tout moment</a:t>
            </a: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Visites programmées à dates fixes</a:t>
            </a:r>
          </a:p>
          <a:p>
            <a:r>
              <a:rPr lang="fr-FR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Déclaratif des évènements indésirables</a:t>
            </a:r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Acteur de la recherche</a:t>
            </a: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Suivi plus proche</a:t>
            </a: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Accès aux innovations thérapeutiques</a:t>
            </a:r>
          </a:p>
        </p:txBody>
      </p:sp>
    </p:spTree>
    <p:extLst>
      <p:ext uri="{BB962C8B-B14F-4D97-AF65-F5344CB8AC3E}">
        <p14:creationId xmlns:p14="http://schemas.microsoft.com/office/powerpoint/2010/main" val="365124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529208" y="1684253"/>
            <a:ext cx="8229600" cy="4409043"/>
            <a:chOff x="529208" y="1684253"/>
            <a:chExt cx="8229600" cy="4409043"/>
          </a:xfrm>
        </p:grpSpPr>
        <p:sp>
          <p:nvSpPr>
            <p:cNvPr id="17" name="Rectangle 16"/>
            <p:cNvSpPr/>
            <p:nvPr/>
          </p:nvSpPr>
          <p:spPr>
            <a:xfrm>
              <a:off x="4932040" y="5090863"/>
              <a:ext cx="1008112" cy="9361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00206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28184" y="4492565"/>
              <a:ext cx="1080120" cy="3102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00206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67944" y="1684253"/>
              <a:ext cx="1008112" cy="3102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00206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03648" y="2188309"/>
              <a:ext cx="1008112" cy="3102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002060"/>
                </a:solidFill>
              </a:endParaRPr>
            </a:p>
          </p:txBody>
        </p:sp>
        <p:sp>
          <p:nvSpPr>
            <p:cNvPr id="6" name="Espace réservé du contenu 1">
              <a:extLst>
                <a:ext uri="{FF2B5EF4-FFF2-40B4-BE49-F238E27FC236}">
                  <a16:creationId xmlns:a16="http://schemas.microsoft.com/office/drawing/2014/main" xmlns="" id="{14B4846F-8072-4305-8482-8A26A06F7FC6}"/>
                </a:ext>
              </a:extLst>
            </p:cNvPr>
            <p:cNvSpPr txBox="1">
              <a:spLocks/>
            </p:cNvSpPr>
            <p:nvPr/>
          </p:nvSpPr>
          <p:spPr>
            <a:xfrm>
              <a:off x="529208" y="1706487"/>
              <a:ext cx="8229600" cy="43868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/>
              <a:r>
                <a:rPr lang="fr-FR" dirty="0" smtClean="0">
                  <a:solidFill>
                    <a:srgbClr val="002060"/>
                  </a:solidFill>
                </a:rPr>
                <a:t>	</a:t>
              </a:r>
              <a:r>
                <a:rPr lang="fr-FR" sz="1800" dirty="0" smtClean="0">
                  <a:solidFill>
                    <a:srgbClr val="002060"/>
                  </a:solidFill>
                </a:rPr>
                <a:t>			    </a:t>
              </a:r>
              <a:r>
                <a:rPr lang="fr-FR" sz="2200" dirty="0" smtClean="0">
                  <a:solidFill>
                    <a:srgbClr val="002060"/>
                  </a:solidFill>
                </a:rPr>
                <a:t>OLE</a:t>
              </a:r>
            </a:p>
            <a:p>
              <a:pPr marL="109728" indent="0"/>
              <a:endParaRPr lang="fr-FR" sz="1800" dirty="0" smtClean="0">
                <a:solidFill>
                  <a:srgbClr val="002060"/>
                </a:solidFill>
              </a:endParaRP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</a:t>
              </a:r>
              <a:r>
                <a:rPr lang="fr-FR" sz="2200" dirty="0" smtClean="0">
                  <a:solidFill>
                    <a:srgbClr val="002060"/>
                  </a:solidFill>
                </a:rPr>
                <a:t>D-Lay MS</a:t>
              </a: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		                </a:t>
              </a: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			 </a:t>
              </a:r>
              <a:r>
                <a:rPr lang="fr-FR" sz="2200" dirty="0" smtClean="0">
                  <a:solidFill>
                    <a:srgbClr val="002060"/>
                  </a:solidFill>
                </a:rPr>
                <a:t>Forme Progressive</a:t>
              </a:r>
            </a:p>
            <a:p>
              <a:endParaRPr lang="fr-FR" sz="1800" dirty="0" smtClean="0">
                <a:solidFill>
                  <a:srgbClr val="002060"/>
                </a:solidFill>
              </a:endParaRP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</a:t>
              </a: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					</a:t>
              </a:r>
              <a:r>
                <a:rPr lang="fr-FR" sz="2200" dirty="0" smtClean="0">
                  <a:solidFill>
                    <a:srgbClr val="002060"/>
                  </a:solidFill>
                </a:rPr>
                <a:t>Forme rémittente</a:t>
              </a:r>
            </a:p>
            <a:p>
              <a:pPr marL="109728" indent="0"/>
              <a:endParaRPr lang="fr-FR" sz="1800" dirty="0" smtClean="0">
                <a:solidFill>
                  <a:srgbClr val="002060"/>
                </a:solidFill>
              </a:endParaRP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</a:t>
              </a:r>
              <a:r>
                <a:rPr lang="fr-FR" sz="2200" dirty="0" smtClean="0">
                  <a:solidFill>
                    <a:srgbClr val="002060"/>
                  </a:solidFill>
                </a:rPr>
                <a:t>1</a:t>
              </a:r>
              <a:r>
                <a:rPr lang="fr-FR" sz="2200" baseline="30000" dirty="0" smtClean="0">
                  <a:solidFill>
                    <a:srgbClr val="002060"/>
                  </a:solidFill>
                </a:rPr>
                <a:t>er</a:t>
              </a:r>
              <a:r>
                <a:rPr lang="fr-FR" sz="2200" dirty="0" smtClean="0">
                  <a:solidFill>
                    <a:srgbClr val="002060"/>
                  </a:solidFill>
                </a:rPr>
                <a:t> </a:t>
              </a:r>
              <a:r>
                <a:rPr lang="fr-FR" sz="2200" dirty="0" err="1" smtClean="0">
                  <a:solidFill>
                    <a:srgbClr val="002060"/>
                  </a:solidFill>
                </a:rPr>
                <a:t>Evt</a:t>
              </a:r>
              <a:r>
                <a:rPr lang="fr-FR" sz="1800" dirty="0" smtClean="0">
                  <a:solidFill>
                    <a:srgbClr val="002060"/>
                  </a:solidFill>
                </a:rPr>
                <a:t>	</a:t>
              </a:r>
              <a:r>
                <a:rPr lang="fr-FR" sz="2200" dirty="0" smtClean="0">
                  <a:solidFill>
                    <a:srgbClr val="002060"/>
                  </a:solidFill>
                </a:rPr>
                <a:t>Diagnostic</a:t>
              </a:r>
              <a:r>
                <a:rPr lang="fr-FR" sz="1800" dirty="0" smtClean="0">
                  <a:solidFill>
                    <a:srgbClr val="002060"/>
                  </a:solidFill>
                </a:rPr>
                <a:t>			</a:t>
              </a: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			</a:t>
              </a: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			</a:t>
              </a:r>
              <a:r>
                <a:rPr lang="fr-FR" sz="2200" dirty="0" smtClean="0">
                  <a:solidFill>
                    <a:srgbClr val="002060"/>
                  </a:solidFill>
                </a:rPr>
                <a:t>           Formes sévères</a:t>
              </a: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				</a:t>
              </a:r>
              <a:r>
                <a:rPr lang="fr-FR" sz="1800" dirty="0">
                  <a:solidFill>
                    <a:srgbClr val="002060"/>
                  </a:solidFill>
                </a:rPr>
                <a:t>	</a:t>
              </a:r>
              <a:r>
                <a:rPr lang="fr-FR" sz="1800" dirty="0" smtClean="0">
                  <a:solidFill>
                    <a:srgbClr val="002060"/>
                  </a:solidFill>
                </a:rPr>
                <a:t>        </a:t>
              </a:r>
              <a:r>
                <a:rPr lang="fr-FR" sz="2200" dirty="0" smtClean="0">
                  <a:solidFill>
                    <a:srgbClr val="002060"/>
                  </a:solidFill>
                </a:rPr>
                <a:t>ENSEMBLE</a:t>
              </a: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				</a:t>
              </a:r>
            </a:p>
            <a:p>
              <a:pPr marL="109728" indent="0"/>
              <a:endParaRPr lang="fr-FR" sz="1800" dirty="0" smtClean="0">
                <a:solidFill>
                  <a:srgbClr val="002060"/>
                </a:solidFill>
              </a:endParaRPr>
            </a:p>
            <a:p>
              <a:pPr marL="109728" indent="0"/>
              <a:r>
                <a:rPr lang="fr-FR" sz="1800" dirty="0" smtClean="0">
                  <a:solidFill>
                    <a:srgbClr val="002060"/>
                  </a:solidFill>
                </a:rPr>
                <a:t>					</a:t>
              </a:r>
              <a:r>
                <a:rPr lang="fr-FR" sz="2200" dirty="0" smtClean="0">
                  <a:solidFill>
                    <a:srgbClr val="002060"/>
                  </a:solidFill>
                </a:rPr>
                <a:t>POINT</a:t>
              </a:r>
            </a:p>
            <a:p>
              <a:pPr marL="109728" indent="0"/>
              <a:r>
                <a:rPr lang="fr-FR" sz="2200" dirty="0" smtClean="0">
                  <a:solidFill>
                    <a:srgbClr val="002060"/>
                  </a:solidFill>
                </a:rPr>
                <a:t>					MAGNIFY</a:t>
              </a:r>
            </a:p>
            <a:p>
              <a:pPr marL="109728" indent="0"/>
              <a:r>
                <a:rPr lang="fr-FR" sz="2200" dirty="0" smtClean="0">
                  <a:solidFill>
                    <a:srgbClr val="002060"/>
                  </a:solidFill>
                </a:rPr>
                <a:t>					CLARIFY</a:t>
              </a:r>
              <a:endParaRPr lang="fr-FR" sz="2200" dirty="0">
                <a:solidFill>
                  <a:srgbClr val="002060"/>
                </a:solidFill>
              </a:endParaRP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xmlns="" id="{0C301EFB-F4D8-481E-A7E8-0C62C0ACCFB3}"/>
                </a:ext>
              </a:extLst>
            </p:cNvPr>
            <p:cNvCxnSpPr/>
            <p:nvPr/>
          </p:nvCxnSpPr>
          <p:spPr>
            <a:xfrm>
              <a:off x="1475656" y="3588966"/>
              <a:ext cx="60486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èche : droite 5">
              <a:extLst>
                <a:ext uri="{FF2B5EF4-FFF2-40B4-BE49-F238E27FC236}">
                  <a16:creationId xmlns:a16="http://schemas.microsoft.com/office/drawing/2014/main" xmlns="" id="{D2F35C6D-A60D-4FAB-A4FC-F259E6B7C482}"/>
                </a:ext>
              </a:extLst>
            </p:cNvPr>
            <p:cNvSpPr/>
            <p:nvPr/>
          </p:nvSpPr>
          <p:spPr>
            <a:xfrm rot="5400000">
              <a:off x="1660817" y="3080267"/>
              <a:ext cx="493774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002060"/>
                </a:solidFill>
              </a:endParaRPr>
            </a:p>
          </p:txBody>
        </p:sp>
        <p:cxnSp>
          <p:nvCxnSpPr>
            <p:cNvPr id="9" name="Connecteur : en angle 7">
              <a:extLst>
                <a:ext uri="{FF2B5EF4-FFF2-40B4-BE49-F238E27FC236}">
                  <a16:creationId xmlns:a16="http://schemas.microsoft.com/office/drawing/2014/main" xmlns="" id="{F63E93B8-A6F7-4CCC-A8F5-4E35E74DF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6200" y="2757732"/>
              <a:ext cx="1008112" cy="83123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 : en angle 9">
              <a:extLst>
                <a:ext uri="{FF2B5EF4-FFF2-40B4-BE49-F238E27FC236}">
                  <a16:creationId xmlns:a16="http://schemas.microsoft.com/office/drawing/2014/main" xmlns="" id="{B05C817F-BAA0-4E5A-8D9C-D61053BB2B62}"/>
                </a:ext>
              </a:extLst>
            </p:cNvPr>
            <p:cNvCxnSpPr/>
            <p:nvPr/>
          </p:nvCxnSpPr>
          <p:spPr>
            <a:xfrm>
              <a:off x="3419872" y="3588966"/>
              <a:ext cx="1152128" cy="72008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xmlns="" id="{C135A230-4A76-4E51-A421-E4322C942EB9}"/>
                </a:ext>
              </a:extLst>
            </p:cNvPr>
            <p:cNvSpPr/>
            <p:nvPr/>
          </p:nvSpPr>
          <p:spPr>
            <a:xfrm rot="5400000">
              <a:off x="4325113" y="2291180"/>
              <a:ext cx="493774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002060"/>
                </a:solidFill>
              </a:endParaRPr>
            </a:p>
          </p:txBody>
        </p:sp>
        <p:sp>
          <p:nvSpPr>
            <p:cNvPr id="12" name="Flèche : droite 11">
              <a:extLst>
                <a:ext uri="{FF2B5EF4-FFF2-40B4-BE49-F238E27FC236}">
                  <a16:creationId xmlns:a16="http://schemas.microsoft.com/office/drawing/2014/main" xmlns="" id="{268F405A-0424-4483-8CB9-6A0E5233AAF9}"/>
                </a:ext>
              </a:extLst>
            </p:cNvPr>
            <p:cNvSpPr/>
            <p:nvPr/>
          </p:nvSpPr>
          <p:spPr>
            <a:xfrm rot="16200000">
              <a:off x="5189209" y="4689679"/>
              <a:ext cx="493774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002060"/>
                </a:solidFill>
              </a:endParaRPr>
            </a:p>
          </p:txBody>
        </p:sp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xmlns="" id="{3A6CA953-09FE-41BD-ACC5-46F5E9FFB71B}"/>
                </a:ext>
              </a:extLst>
            </p:cNvPr>
            <p:cNvSpPr/>
            <p:nvPr/>
          </p:nvSpPr>
          <p:spPr>
            <a:xfrm rot="16200000">
              <a:off x="6485353" y="3969599"/>
              <a:ext cx="493774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002060"/>
                </a:solidFill>
              </a:endParaRPr>
            </a:p>
          </p:txBody>
        </p:sp>
      </p:grpSp>
      <p:sp>
        <p:nvSpPr>
          <p:cNvPr id="18" name="Titre 1"/>
          <p:cNvSpPr txBox="1">
            <a:spLocks/>
          </p:cNvSpPr>
          <p:nvPr/>
        </p:nvSpPr>
        <p:spPr>
          <a:xfrm>
            <a:off x="883538" y="116632"/>
            <a:ext cx="7520940" cy="936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cap="none" dirty="0" smtClean="0">
                <a:solidFill>
                  <a:schemeClr val="bg1"/>
                </a:solidFill>
              </a:rPr>
              <a:t>3 GRANDS AXES DE RECHERCHE  </a:t>
            </a:r>
          </a:p>
          <a:p>
            <a:pPr algn="ctr"/>
            <a:r>
              <a:rPr lang="fr-FR" cap="none" dirty="0" smtClean="0">
                <a:solidFill>
                  <a:schemeClr val="bg1"/>
                </a:solidFill>
              </a:rPr>
              <a:t>AU CRC SEP IDFO 1/3</a:t>
            </a:r>
            <a:endParaRPr lang="fr-FR" cap="none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3629" y="1244822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cap="small" dirty="0" smtClean="0">
                <a:latin typeface="Tahoma" pitchFamily="34" charset="0"/>
                <a:cs typeface="Tahoma" pitchFamily="34" charset="0"/>
              </a:rPr>
              <a:t>1) Traitements de fond</a:t>
            </a:r>
            <a:endParaRPr lang="fr-FR" sz="2400" b="1" u="sng" cap="small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0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F6BA550B-8246-43E3-ADF9-127FB1E8F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54" y="1484784"/>
            <a:ext cx="8229600" cy="3264644"/>
          </a:xfrm>
        </p:spPr>
        <p:txBody>
          <a:bodyPr/>
          <a:lstStyle/>
          <a:p>
            <a:r>
              <a:rPr lang="fr-FR" sz="2400" b="1" u="sng" dirty="0"/>
              <a:t>2</a:t>
            </a:r>
            <a:r>
              <a:rPr lang="fr-FR" sz="2400" b="1" u="sng" dirty="0">
                <a:latin typeface="Tahoma" pitchFamily="34" charset="0"/>
                <a:cs typeface="Tahoma" pitchFamily="34" charset="0"/>
              </a:rPr>
              <a:t>) </a:t>
            </a:r>
            <a:r>
              <a:rPr lang="fr-FR" sz="2400" b="1" u="sng" cap="small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Traitements des symptômes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itchFamily="34" charset="0"/>
                <a:cs typeface="Tahoma" pitchFamily="34" charset="0"/>
              </a:rPr>
              <a:t>Troubles vésico-sphinctériens, Sommeil, Respiration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itchFamily="34" charset="0"/>
                <a:cs typeface="Tahoma" pitchFamily="34" charset="0"/>
              </a:rPr>
              <a:t>Fatigue (Sport, TCC, luminothérapie)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itchFamily="34" charset="0"/>
                <a:cs typeface="Tahoma" pitchFamily="34" charset="0"/>
              </a:rPr>
              <a:t>Dépression (Voix)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itchFamily="34" charset="0"/>
                <a:cs typeface="Tahoma" pitchFamily="34" charset="0"/>
              </a:rPr>
              <a:t>Douleur et qualité de 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vie </a:t>
            </a:r>
            <a:r>
              <a:rPr lang="fr-FR" dirty="0">
                <a:latin typeface="Tahoma" pitchFamily="34" charset="0"/>
                <a:cs typeface="Tahoma" pitchFamily="34" charset="0"/>
              </a:rPr>
              <a:t>(ostéopathie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lvl="1">
              <a:lnSpc>
                <a:spcPct val="200000"/>
              </a:lnSpc>
            </a:pPr>
            <a:r>
              <a:rPr lang="fr-FR" dirty="0" smtClean="0">
                <a:latin typeface="Tahoma" pitchFamily="34" charset="0"/>
                <a:cs typeface="Tahoma" pitchFamily="34" charset="0"/>
              </a:rPr>
              <a:t>Cannabis thérapeutique</a:t>
            </a:r>
            <a:endParaRPr lang="fr-FR" dirty="0" smtClean="0">
              <a:latin typeface="Tahoma" pitchFamily="34" charset="0"/>
              <a:cs typeface="Tahoma" pitchFamily="34" charset="0"/>
            </a:endParaRPr>
          </a:p>
          <a:p>
            <a:pPr marL="393192" lvl="1" indent="0">
              <a:lnSpc>
                <a:spcPct val="200000"/>
              </a:lnSpc>
              <a:buNone/>
            </a:pPr>
            <a:endParaRPr lang="fr-FR" dirty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</a:pPr>
            <a:endParaRPr lang="fr-FR" dirty="0"/>
          </a:p>
          <a:p>
            <a:pPr lvl="1"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BE1B969-02FE-4946-A647-A4FC3ECD7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8"/>
            <a:ext cx="2817025" cy="225653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27584" y="260648"/>
            <a:ext cx="7520940" cy="7920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cap="none" dirty="0" smtClean="0">
                <a:solidFill>
                  <a:schemeClr val="bg1"/>
                </a:solidFill>
              </a:rPr>
              <a:t>3 GRANDS AXES DE RECHERCHE </a:t>
            </a:r>
          </a:p>
          <a:p>
            <a:pPr algn="ctr"/>
            <a:r>
              <a:rPr lang="fr-FR" cap="none" dirty="0" smtClean="0">
                <a:solidFill>
                  <a:schemeClr val="bg1"/>
                </a:solidFill>
              </a:rPr>
              <a:t>AU CRC SEP IDFO 2/3</a:t>
            </a:r>
            <a:endParaRPr lang="fr-FR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3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8192" y="1148690"/>
            <a:ext cx="7660332" cy="3696524"/>
          </a:xfrm>
        </p:spPr>
        <p:txBody>
          <a:bodyPr>
            <a:noAutofit/>
          </a:bodyPr>
          <a:lstStyle/>
          <a:p>
            <a:r>
              <a:rPr lang="fr-FR" sz="2400" u="sng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Bases de données</a:t>
            </a:r>
          </a:p>
          <a:p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</a:t>
            </a: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63 000 patients, 35 pays _ Australie</a:t>
            </a:r>
          </a:p>
          <a:p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EDMUS</a:t>
            </a: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70 000 patients _ France, 40 centres</a:t>
            </a: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Poissy : 1200 patients</a:t>
            </a: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Consentement du patient</a:t>
            </a: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Données </a:t>
            </a: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recueillies : données démographiques, antécédents, suivi et traitements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299915" cy="10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27584" y="116632"/>
            <a:ext cx="7520940" cy="936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cap="none" dirty="0" smtClean="0">
                <a:solidFill>
                  <a:schemeClr val="bg1"/>
                </a:solidFill>
              </a:rPr>
              <a:t>3 GRANDS AXES DE RECHERCHE  </a:t>
            </a:r>
          </a:p>
          <a:p>
            <a:pPr algn="ctr"/>
            <a:r>
              <a:rPr lang="fr-FR" cap="none" dirty="0" smtClean="0">
                <a:solidFill>
                  <a:schemeClr val="bg1"/>
                </a:solidFill>
              </a:rPr>
              <a:t>AU CRC SEP IDFO 3/3</a:t>
            </a:r>
            <a:endParaRPr lang="fr-FR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7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E1D2D38-1CBD-4E10-9FAF-0B2C3B84FB1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Centres </a:t>
            </a:r>
            <a:r>
              <a:rPr lang="fr-FR" dirty="0" err="1"/>
              <a:t>ofsep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B00CCAAF-9949-47B4-B7D8-9ACBD8119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1680" y="1052736"/>
            <a:ext cx="5252766" cy="39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63A29F4-E300-411D-9211-7004C9F645B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Intérêt des bases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DFC8AA1-6225-4C68-AAF9-C7C184D1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Outil pour le suivi des patients </a:t>
            </a:r>
            <a:r>
              <a:rPr lang="fr-FR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</a:t>
            </a:r>
          </a:p>
          <a:p>
            <a:r>
              <a:rPr lang="fr-FR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études de cohortes.</a:t>
            </a:r>
          </a:p>
          <a:p>
            <a:pPr marL="109728" indent="0">
              <a:lnSpc>
                <a:spcPct val="150000"/>
              </a:lnSpc>
            </a:pPr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lnSpc>
                <a:spcPct val="150000"/>
              </a:lnSpc>
            </a:pPr>
            <a:r>
              <a:rPr lang="fr-FR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Etude </a:t>
            </a: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cohortes 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 réelle du médicament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d’études sur de grands nombres de patients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Etude de niches (ex : RIS, SEP de l’enfant…)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312368" cy="247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4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4C60F0-AF96-429B-BCE9-D0E23285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80728"/>
            <a:ext cx="7520940" cy="548640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Des questions ?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/>
            </a:r>
            <a:b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320480" cy="241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82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588324" cy="5486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DEFINIR La recherche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780" y="1196752"/>
            <a:ext cx="6368452" cy="3888432"/>
          </a:xfrm>
        </p:spPr>
        <p:txBody>
          <a:bodyPr>
            <a:normAutofit fontScale="70000" lnSpcReduction="20000"/>
          </a:bodyPr>
          <a:lstStyle/>
          <a:p>
            <a:pPr marL="0" indent="0" algn="ctr"/>
            <a:r>
              <a:rPr lang="fr-FR" sz="3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RECHERCHE FONDAMENTALE </a:t>
            </a:r>
            <a:endParaRPr lang="fr-FR" sz="3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/>
            <a:r>
              <a:rPr lang="fr-FR" sz="32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vs</a:t>
            </a:r>
            <a:r>
              <a:rPr lang="fr-F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 algn="ctr"/>
            <a:r>
              <a:rPr lang="fr-F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RECHERCHE </a:t>
            </a:r>
            <a:r>
              <a:rPr lang="fr-FR" sz="3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CLINIQUE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sz="2600" b="0" u="sng" dirty="0" smtClean="0">
                <a:latin typeface="Tahoma" pitchFamily="34" charset="0"/>
                <a:cs typeface="Tahoma" pitchFamily="34" charset="0"/>
              </a:rPr>
              <a:t>Recherche </a:t>
            </a:r>
            <a:r>
              <a:rPr lang="fr-FR" sz="2600" b="0" u="sng" dirty="0">
                <a:latin typeface="Tahoma" pitchFamily="34" charset="0"/>
                <a:cs typeface="Tahoma" pitchFamily="34" charset="0"/>
              </a:rPr>
              <a:t>fondamentale </a:t>
            </a:r>
            <a:r>
              <a:rPr lang="fr-FR" sz="2600" b="0" dirty="0">
                <a:latin typeface="Tahoma" pitchFamily="34" charset="0"/>
                <a:cs typeface="Tahoma" pitchFamily="34" charset="0"/>
              </a:rPr>
              <a:t>: recherche sur les animaux , les cultures cellulaires ou des modélisations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sz="2600" b="0" dirty="0">
                <a:latin typeface="Tahoma" pitchFamily="34" charset="0"/>
                <a:cs typeface="Tahoma" pitchFamily="34" charset="0"/>
              </a:rPr>
              <a:t>Permet de cibler des molécules ou des dispositifs « potentiellement efficace » sur le modèle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sz="2600" b="0" dirty="0">
                <a:latin typeface="Tahoma" pitchFamily="34" charset="0"/>
                <a:cs typeface="Tahoma" pitchFamily="34" charset="0"/>
              </a:rPr>
              <a:t>Vérification de l’efficacité et de la sécurité d’emploi chez l’être humain : </a:t>
            </a:r>
            <a:r>
              <a:rPr lang="fr-FR" sz="2600" b="0" u="sng" dirty="0">
                <a:latin typeface="Tahoma" pitchFamily="34" charset="0"/>
                <a:cs typeface="Tahoma" pitchFamily="34" charset="0"/>
                <a:sym typeface="Wingdings" pitchFamily="2" charset="2"/>
              </a:rPr>
              <a:t>Recherche clinique</a:t>
            </a:r>
            <a:endParaRPr lang="fr-FR" sz="2600" b="0" u="sng" dirty="0">
              <a:latin typeface="Tahoma" pitchFamily="34" charset="0"/>
              <a:cs typeface="Tahoma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9C9190D-F286-4115-ACCE-B3B837BB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260648"/>
            <a:ext cx="2664296" cy="25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ENCADREMENT REGLEMENTAIRE STRICTE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rmAutofit/>
          </a:bodyPr>
          <a:lstStyle/>
          <a:p>
            <a:pPr marL="0" indent="0"/>
            <a:r>
              <a:rPr lang="fr-FR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sécurité : de la loi Huriet (1996) à la loi Jardé (2016), </a:t>
            </a:r>
          </a:p>
          <a:p>
            <a:pPr marL="0" indent="0"/>
            <a:r>
              <a:rPr lang="fr-FR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confidentialité : CNIL </a:t>
            </a:r>
            <a:r>
              <a:rPr lang="fr-FR" sz="2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</a:t>
            </a:r>
            <a:r>
              <a:rPr lang="fr-FR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RGPD</a:t>
            </a:r>
          </a:p>
          <a:p>
            <a:pPr>
              <a:buFontTx/>
              <a:buChar char="-"/>
            </a:pPr>
            <a:endParaRPr lang="fr-FR" sz="21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Déclaration des études au CPP et ANSM + RGPD</a:t>
            </a:r>
          </a:p>
          <a:p>
            <a:endParaRPr lang="fr-FR" sz="21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de 500 études cliniques sur la SEP en cours dans le monde et </a:t>
            </a:r>
            <a:endParaRPr lang="fr-FR" sz="21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près </a:t>
            </a:r>
            <a:r>
              <a:rPr lang="fr-FR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100 en </a:t>
            </a:r>
            <a:r>
              <a:rPr lang="fr-FR" sz="2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France. 20 </a:t>
            </a:r>
            <a:r>
              <a:rPr lang="fr-FR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 de recherche très </a:t>
            </a:r>
            <a:r>
              <a:rPr lang="fr-FR" sz="21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fructueuse</a:t>
            </a:r>
          </a:p>
          <a:p>
            <a:endParaRPr lang="fr-FR" sz="21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/>
          </a:p>
        </p:txBody>
      </p:sp>
      <p:pic>
        <p:nvPicPr>
          <p:cNvPr id="4098" name="Picture 2" descr="Résultat de recherche d'images pour &quot;réglement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986303" cy="14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9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Domaines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026603"/>
            <a:ext cx="3316992" cy="175432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Recherche fondamentale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Génétique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Facteurs environnementaux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Neuro-immunologie</a:t>
            </a:r>
          </a:p>
          <a:p>
            <a:pPr marL="0" indent="0"/>
            <a:endParaRPr lang="fr-F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ésultat de recherche d'images pour &quot;recherche clin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1296144" cy="1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77324" y="1026602"/>
            <a:ext cx="32390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Recherche clinique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Traitements médicamenteux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Techniques de diagnostics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Réadaptation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584" y="3212976"/>
            <a:ext cx="61270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Tahoma" pitchFamily="34" charset="0"/>
                <a:cs typeface="Tahoma" pitchFamily="34" charset="0"/>
              </a:rPr>
              <a:t>Peut prendre plusieurs formes 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Tahoma" pitchFamily="34" charset="0"/>
                <a:cs typeface="Tahoma" pitchFamily="34" charset="0"/>
              </a:rPr>
              <a:t> Protocoles </a:t>
            </a:r>
            <a:r>
              <a:rPr lang="fr-FR" dirty="0">
                <a:latin typeface="Tahoma" pitchFamily="34" charset="0"/>
                <a:cs typeface="Tahoma" pitchFamily="34" charset="0"/>
              </a:rPr>
              <a:t>d’essais cliniques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Tahoma" pitchFamily="34" charset="0"/>
                <a:cs typeface="Tahoma" pitchFamily="34" charset="0"/>
              </a:rPr>
              <a:t> Observatoires </a:t>
            </a:r>
            <a:r>
              <a:rPr lang="fr-FR" dirty="0">
                <a:latin typeface="Tahoma" pitchFamily="34" charset="0"/>
                <a:cs typeface="Tahoma" pitchFamily="34" charset="0"/>
              </a:rPr>
              <a:t>rétrospectifs (revue de dossiers médicaux)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Tahoma" pitchFamily="34" charset="0"/>
                <a:cs typeface="Tahoma" pitchFamily="34" charset="0"/>
              </a:rPr>
              <a:t> Cohortes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19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A6742E7-CB8D-4BFD-9287-BDB0043F874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PHASES DE DEVELOPPEMENT DU MEDICAMENT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5816" y="2206605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283968" y="2206605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2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724128" y="2206605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7164288" y="1954577"/>
            <a:ext cx="172819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4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51520" y="2204864"/>
            <a:ext cx="2592288" cy="504056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fermante 13"/>
          <p:cNvSpPr/>
          <p:nvPr/>
        </p:nvSpPr>
        <p:spPr>
          <a:xfrm rot="16200000">
            <a:off x="1403648" y="658433"/>
            <a:ext cx="288032" cy="2592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36404" y="1126485"/>
            <a:ext cx="1577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Tahoma" pitchFamily="34" charset="0"/>
                <a:cs typeface="Tahoma" pitchFamily="34" charset="0"/>
              </a:rPr>
              <a:t>Recherche </a:t>
            </a:r>
          </a:p>
          <a:p>
            <a:pPr algn="ctr"/>
            <a:r>
              <a:rPr lang="fr-FR" dirty="0" smtClean="0">
                <a:latin typeface="Tahoma" pitchFamily="34" charset="0"/>
                <a:cs typeface="Tahoma" pitchFamily="34" charset="0"/>
              </a:rPr>
              <a:t>fondamentale</a:t>
            </a:r>
            <a:endParaRPr lang="fr-F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 rot="16200000">
            <a:off x="5724128" y="-1035496"/>
            <a:ext cx="360040" cy="597666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48616" y="1126485"/>
            <a:ext cx="131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Tahoma" pitchFamily="34" charset="0"/>
                <a:cs typeface="Tahoma" pitchFamily="34" charset="0"/>
              </a:rPr>
              <a:t>Recherche </a:t>
            </a:r>
          </a:p>
          <a:p>
            <a:pPr algn="ctr"/>
            <a:r>
              <a:rPr lang="fr-FR" dirty="0" smtClean="0">
                <a:latin typeface="Tahoma" pitchFamily="34" charset="0"/>
                <a:cs typeface="Tahoma" pitchFamily="34" charset="0"/>
              </a:rPr>
              <a:t>clinique</a:t>
            </a:r>
            <a:endParaRPr lang="fr-F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7052204" y="2804660"/>
            <a:ext cx="184092" cy="709084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008255" y="3532145"/>
            <a:ext cx="220701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ahoma" pitchFamily="34" charset="0"/>
                <a:cs typeface="Tahoma" pitchFamily="34" charset="0"/>
              </a:rPr>
              <a:t>Autorisation de commercialisation</a:t>
            </a:r>
            <a:endParaRPr lang="fr-F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Flèche droite 30"/>
          <p:cNvSpPr/>
          <p:nvPr/>
        </p:nvSpPr>
        <p:spPr>
          <a:xfrm>
            <a:off x="251519" y="4365104"/>
            <a:ext cx="2592289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2915815" y="4384499"/>
            <a:ext cx="424847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118411" y="4581128"/>
            <a:ext cx="85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ans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433575" y="4581128"/>
            <a:ext cx="85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20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1816C2-B87A-4FA6-BFD7-A02BF12842C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Phase </a:t>
            </a:r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3CD259C-D6A6-411F-AE6E-C9EDE933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20" y="1340768"/>
            <a:ext cx="7520940" cy="3579849"/>
          </a:xfrm>
        </p:spPr>
        <p:txBody>
          <a:bodyPr/>
          <a:lstStyle/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Volontaires sains</a:t>
            </a: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Centres de recherche </a:t>
            </a:r>
            <a:r>
              <a:rPr lang="fr-FR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autorisés</a:t>
            </a:r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Indemnisation et inscription aux fichiers des volontaires sains</a:t>
            </a: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Petit nombre de patients</a:t>
            </a:r>
          </a:p>
          <a:p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 du traitement ou procédure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2EC03DD-F67B-44A4-9B2D-9C4F08DBCD62}"/>
              </a:ext>
            </a:extLst>
          </p:cNvPr>
          <p:cNvSpPr txBox="1"/>
          <p:nvPr/>
        </p:nvSpPr>
        <p:spPr>
          <a:xfrm>
            <a:off x="5724128" y="1124744"/>
            <a:ext cx="291951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Petit nombre de volontaires </a:t>
            </a:r>
          </a:p>
          <a:p>
            <a:r>
              <a:rPr lang="fr-FR" dirty="0"/>
              <a:t>Centre spécialisé</a:t>
            </a:r>
          </a:p>
          <a:p>
            <a:r>
              <a:rPr lang="fr-FR" dirty="0"/>
              <a:t>Test la sécurité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1619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43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028FBE0-632B-4BEF-800B-21417E61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36" y="1340768"/>
            <a:ext cx="7520940" cy="3672408"/>
          </a:xfrm>
        </p:spPr>
        <p:txBody>
          <a:bodyPr>
            <a:noAutofit/>
          </a:bodyPr>
          <a:lstStyle/>
          <a:p>
            <a:pPr marL="0" indent="0" algn="ctr"/>
            <a:r>
              <a:rPr lang="fr-FR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Recherche de la dose efficace / sécurité</a:t>
            </a:r>
          </a:p>
          <a:p>
            <a:pPr marL="0" indent="0"/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fr-FR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2 :</a:t>
            </a:r>
          </a:p>
          <a:p>
            <a:pPr marL="0" indent="0"/>
            <a:endParaRPr lang="fr-FR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fr-FR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3 : </a:t>
            </a:r>
          </a:p>
          <a:p>
            <a:pPr marL="0" indent="0"/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BF6F2EBD-097F-41C8-B19A-8CB2FFFB29F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Phase </a:t>
            </a:r>
            <a:r>
              <a:rPr lang="fr-FR" dirty="0"/>
              <a:t>2</a:t>
            </a:r>
            <a:r>
              <a:rPr lang="fr-FR" dirty="0" smtClean="0"/>
              <a:t> et phase 3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037253F-A139-44A3-B8EB-8CAB0F830C3A}"/>
              </a:ext>
            </a:extLst>
          </p:cNvPr>
          <p:cNvSpPr txBox="1"/>
          <p:nvPr/>
        </p:nvSpPr>
        <p:spPr>
          <a:xfrm>
            <a:off x="1952228" y="1916832"/>
            <a:ext cx="276378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Petit nombre de patients</a:t>
            </a:r>
          </a:p>
          <a:p>
            <a:r>
              <a:rPr lang="fr-FR" dirty="0"/>
              <a:t>Petit nombre de centres</a:t>
            </a:r>
          </a:p>
          <a:p>
            <a:r>
              <a:rPr lang="fr-FR" dirty="0"/>
              <a:t>Choix de dose / Sécurité</a:t>
            </a:r>
          </a:p>
        </p:txBody>
      </p:sp>
      <p:sp>
        <p:nvSpPr>
          <p:cNvPr id="6" name="AutoShape 2" descr="Résultat de recherche d'images pour &quot;régle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1584176" cy="2075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37B3AFEA-7220-4BA2-A69B-82E4FE2640DD}"/>
              </a:ext>
            </a:extLst>
          </p:cNvPr>
          <p:cNvSpPr txBox="1"/>
          <p:nvPr/>
        </p:nvSpPr>
        <p:spPr>
          <a:xfrm>
            <a:off x="1952228" y="3140968"/>
            <a:ext cx="276378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Grand nombre de patients</a:t>
            </a:r>
          </a:p>
          <a:p>
            <a:r>
              <a:rPr lang="fr-FR" dirty="0"/>
              <a:t>Grand nombre de centres</a:t>
            </a:r>
          </a:p>
          <a:p>
            <a:r>
              <a:rPr lang="fr-FR" dirty="0"/>
              <a:t>Test Efficacité + Sécurité</a:t>
            </a:r>
          </a:p>
        </p:txBody>
      </p:sp>
    </p:spTree>
    <p:extLst>
      <p:ext uri="{BB962C8B-B14F-4D97-AF65-F5344CB8AC3E}">
        <p14:creationId xmlns:p14="http://schemas.microsoft.com/office/powerpoint/2010/main" val="188780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EE26B19-2BE3-48B6-872D-B4EED0D6F26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Autorisation de mise sur le </a:t>
            </a:r>
            <a:r>
              <a:rPr lang="fr-FR" dirty="0" smtClean="0"/>
              <a:t>marché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C92383E-0735-4BB7-9A31-494E5563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3960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notice ou RCP </a:t>
            </a: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(Nom, composition, indications, posologie, contre-indications et mises en garde (ex grossesse))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dossier de demande d’Autorisation de Mise sur le Marché</a:t>
            </a:r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(AMM)</a:t>
            </a:r>
          </a:p>
          <a:p>
            <a:endParaRPr lang="fr-FR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L’AMM est délivrée par la Commission de transparence (HAS) qui donne un SMR et une ASMR</a:t>
            </a:r>
          </a:p>
          <a:p>
            <a:r>
              <a:rPr lang="fr-FR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fr-FR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SMR = Service Médical Rendu</a:t>
            </a:r>
          </a:p>
          <a:p>
            <a:r>
              <a:rPr lang="fr-FR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ASMR = Amélioration du Service Médical Rendu</a:t>
            </a:r>
          </a:p>
        </p:txBody>
      </p:sp>
    </p:spTree>
    <p:extLst>
      <p:ext uri="{BB962C8B-B14F-4D97-AF65-F5344CB8AC3E}">
        <p14:creationId xmlns:p14="http://schemas.microsoft.com/office/powerpoint/2010/main" val="73302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632841D-5D2E-49BD-9F17-2D182642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5486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Phase </a:t>
            </a:r>
            <a:r>
              <a:rPr lang="fr-FR" dirty="0"/>
              <a:t>4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4D5C788-3A2F-4CB9-8757-8265BCCC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00629"/>
            <a:ext cx="7516316" cy="132026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Après la commercialisation, le médicament reste sous surveillance</a:t>
            </a: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650B3EF-AB12-4F70-B333-A85D3092936D}"/>
              </a:ext>
            </a:extLst>
          </p:cNvPr>
          <p:cNvSpPr txBox="1"/>
          <p:nvPr/>
        </p:nvSpPr>
        <p:spPr>
          <a:xfrm>
            <a:off x="5990140" y="1507966"/>
            <a:ext cx="247029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Données de sécurité </a:t>
            </a:r>
          </a:p>
          <a:p>
            <a:r>
              <a:rPr lang="fr-FR" dirty="0"/>
              <a:t>Vrai vie du médicament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8" y="2340471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03848" y="2346835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 bénéfices/risques du produit évalué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permanence.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cas de risque pour la santé, un médicament peut se voir appliquer une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décision de police sanitaire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 prenant la forme d’une restriction ou d’une </a:t>
            </a: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modification des indications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médicament peut également faire l’objet d’un </a:t>
            </a: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retrait du marché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819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ersonnalisé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1801F"/>
      </a:accent2>
      <a:accent3>
        <a:srgbClr val="002060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634</Words>
  <Application>Microsoft Office PowerPoint</Application>
  <PresentationFormat>Affichage à l'écran (4:3)</PresentationFormat>
  <Paragraphs>155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Angles</vt:lpstr>
      <vt:lpstr>RECHERCHE CLINIQUE DE LA CONCEPTION A LA PARTICIPATION</vt:lpstr>
      <vt:lpstr>DEFINIR La recherche clinique</vt:lpstr>
      <vt:lpstr>ENCADREMENT REGLEMENTAIRE STRICTE</vt:lpstr>
      <vt:lpstr>Domaines de recherche</vt:lpstr>
      <vt:lpstr>PHASES DE DEVELOPPEMENT DU MEDICAMENT</vt:lpstr>
      <vt:lpstr>Phase 1</vt:lpstr>
      <vt:lpstr>Phase 2 et phase 3</vt:lpstr>
      <vt:lpstr>Autorisation de mise sur le marché</vt:lpstr>
      <vt:lpstr>Phase 4</vt:lpstr>
      <vt:lpstr>Entrer dans un essai thérapeutique</vt:lpstr>
      <vt:lpstr>Les contraintes et engagements lies aux essais cliniques</vt:lpstr>
      <vt:lpstr>Présentation PowerPoint</vt:lpstr>
      <vt:lpstr>Présentation PowerPoint</vt:lpstr>
      <vt:lpstr>Présentation PowerPoint</vt:lpstr>
      <vt:lpstr>Centres ofsep</vt:lpstr>
      <vt:lpstr>Intérêt des bases de données</vt:lpstr>
      <vt:lpstr>Des questions ? </vt:lpstr>
    </vt:vector>
  </TitlesOfParts>
  <Company>CHI PSG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PATIENT ACTEUR DE LA RECHERCHE</dc:title>
  <dc:creator>BLANCHERE Marie</dc:creator>
  <cp:lastModifiedBy>BLANCHERE Marie</cp:lastModifiedBy>
  <cp:revision>51</cp:revision>
  <dcterms:created xsi:type="dcterms:W3CDTF">2018-11-30T11:36:55Z</dcterms:created>
  <dcterms:modified xsi:type="dcterms:W3CDTF">2019-06-04T10:12:19Z</dcterms:modified>
</cp:coreProperties>
</file>